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946" r:id="rId2"/>
    <p:sldId id="842" r:id="rId3"/>
    <p:sldId id="1316" r:id="rId4"/>
    <p:sldId id="1299" r:id="rId5"/>
    <p:sldId id="841" r:id="rId6"/>
    <p:sldId id="1303" r:id="rId7"/>
    <p:sldId id="1181" r:id="rId8"/>
    <p:sldId id="1182" r:id="rId9"/>
    <p:sldId id="1180" r:id="rId10"/>
    <p:sldId id="1183" r:id="rId11"/>
    <p:sldId id="1184" r:id="rId12"/>
    <p:sldId id="1185" r:id="rId13"/>
    <p:sldId id="1186" r:id="rId14"/>
    <p:sldId id="1168" r:id="rId15"/>
    <p:sldId id="1169" r:id="rId16"/>
    <p:sldId id="1171" r:id="rId17"/>
    <p:sldId id="1170" r:id="rId18"/>
    <p:sldId id="1187" r:id="rId19"/>
    <p:sldId id="1208" r:id="rId20"/>
    <p:sldId id="1209" r:id="rId21"/>
    <p:sldId id="1195" r:id="rId22"/>
    <p:sldId id="1178" r:id="rId23"/>
    <p:sldId id="1190" r:id="rId24"/>
    <p:sldId id="1191" r:id="rId25"/>
    <p:sldId id="1192" r:id="rId26"/>
    <p:sldId id="1193" r:id="rId27"/>
    <p:sldId id="1194" r:id="rId28"/>
    <p:sldId id="1197" r:id="rId29"/>
    <p:sldId id="1198" r:id="rId30"/>
    <p:sldId id="1199" r:id="rId31"/>
    <p:sldId id="1196" r:id="rId32"/>
    <p:sldId id="1174" r:id="rId33"/>
    <p:sldId id="1202" r:id="rId34"/>
    <p:sldId id="1175" r:id="rId35"/>
    <p:sldId id="1177" r:id="rId36"/>
    <p:sldId id="1200" r:id="rId37"/>
    <p:sldId id="1176" r:id="rId38"/>
    <p:sldId id="1205" r:id="rId39"/>
    <p:sldId id="1204" r:id="rId40"/>
    <p:sldId id="1206" r:id="rId41"/>
    <p:sldId id="1173" r:id="rId42"/>
    <p:sldId id="120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49"/>
    <p:restoredTop sz="91787"/>
  </p:normalViewPr>
  <p:slideViewPr>
    <p:cSldViewPr snapToGrid="0" snapToObjects="1">
      <p:cViewPr varScale="1">
        <p:scale>
          <a:sx n="110" d="100"/>
          <a:sy n="110" d="100"/>
        </p:scale>
        <p:origin x="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541FD1-3DB8-AB47-878E-8CC7C71BBA94}" type="datetimeFigureOut">
              <a:rPr lang="en-US" smtClean="0"/>
              <a:t>3/1/22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5D82E7-01DD-6D42-9025-FD8067CA1B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13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8412E-7800-2E48-82C7-8C6860946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EC008A-AC26-834C-A041-000ECDE4A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5EF67-BC31-B14F-9D30-E21018F4F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F48CC-24BB-9A44-9BE4-8F201E830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C8AFF-EDBA-2841-A6C4-D11975C5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659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1A325-6CB6-144D-A292-2858625F6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6B36E4-AD75-3E42-99B6-D4FF5446D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9BC35-C858-6A49-B43B-9E7C062BB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B3D19D-F60A-2F48-BDEA-B41B36740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D13D9-9FFF-9648-8A2E-61155BC2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45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822FB-0755-834F-ACE9-A9CCA15EB0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56E74-5918-7345-A9BD-F4944A0FB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CE7AA-7240-084D-B233-678F780CC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DB692-6684-8849-82D2-176A6F315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F27B7-C98D-6D48-8F2C-50FF725DF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99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0181B-0DDD-754F-A8F5-B3812AD8D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E02F5-329F-BB4B-9614-58701FF7F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B2F4F-674E-6C44-AF89-BB1640058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DBB21-30DF-5741-98D4-146EFA647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7EB5B-F848-DD4E-8185-C6846B9CD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05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9E7B7-FDC4-D54F-B184-5461A3F3F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53670-0724-2146-BFFB-3D7ED5DC8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BD614-E007-034B-A04B-114E0AE7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64AA8-8067-5D49-9DB2-A11F9CEAD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740D7-046F-5F42-83E5-F74830076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80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B240E-B419-2246-ADE9-176F087A9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3435-C5F3-5F4F-9F9B-0D5831AA5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1247CD-51B0-0045-99DA-7511BE276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6451B-650F-4E42-BACE-EB14A2F6C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52E219-CD8A-524D-B9F8-EC8185BAF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6C556B-A308-DF4C-AFD6-44122AC0D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849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AA6AD-EE34-2F4E-AEEF-E60F08653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947B0-E840-064D-9303-BB91452C0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928F15-0315-6845-A5EC-C3771A64B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68799B-CFEF-654A-90E3-D4BE7A44E2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CDC2C0-FEE7-E949-9190-1B3830C588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A5FC43-05C3-8449-9C68-6F843FA9E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7D5D0B-E7AC-674C-B3A8-AC791C352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2EBAE2-FB3E-0840-BD7B-72F97A153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562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626A1-D437-854A-B420-A41488855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F8CA51-FD8D-CE48-918B-140698F7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0179FA-0BAE-1A49-A1E8-F279C7E3E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8C2D1C-68F7-A44C-9805-CB69A0EA6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77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8527F3-2ECC-1648-A864-912F193CA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6E8CBB-1991-A044-BE83-72A41145C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C6687F-69E5-8D4C-AD66-F478BB802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16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A26BE-C1AB-5D48-BBBB-427D4E215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F6DFD-506D-C04E-A8BA-518D919AD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C13C08-B45F-AF49-8FA9-8811543F3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2A1B4D-0DC9-B846-8EEC-A6A06A2C1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720AD6-426A-B741-9CCC-2D44082D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C844D-22EB-354E-AD56-5AD794B4D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89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66395-C918-254D-AEA5-A7192475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297784-8FA8-4242-A16C-D77082AD6A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621FC-1CE6-6B47-A07E-C6A4391F78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F725E-31D1-2143-B899-EDB9F7210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6CB2F1-4AD9-BB4D-9D6C-2253A9AFE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C848F-ED2E-EF49-B996-65979512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295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2D9529-80D1-D24F-BC6F-3EE857852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76027-4B93-5741-A951-93DCB4247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00750-8736-E149-B662-E235AB37FD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CA6F2-6291-704A-B05F-B6905D025731}" type="datetimeFigureOut">
              <a:rPr lang="en-US" smtClean="0"/>
              <a:t>3/1/22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53794-81F0-0740-A061-C23C3AC7F1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57D3F-50A0-7D4B-BEF2-88E871868B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3D11E-19FB-324B-86C9-818024202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3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7030A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7030A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7030A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99CD36A5-D86F-454A-A85E-7DC30ECC4644}"/>
              </a:ext>
            </a:extLst>
          </p:cNvPr>
          <p:cNvSpPr txBox="1">
            <a:spLocks/>
          </p:cNvSpPr>
          <p:nvPr/>
        </p:nvSpPr>
        <p:spPr>
          <a:xfrm>
            <a:off x="1310040" y="162774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dirty="0"/>
            </a:br>
            <a:r>
              <a:rPr lang="en-US" dirty="0">
                <a:solidFill>
                  <a:srgbClr val="7030A0"/>
                </a:solidFill>
              </a:rPr>
              <a:t>Natural Language Processing (NLP)</a:t>
            </a:r>
          </a:p>
        </p:txBody>
      </p:sp>
    </p:spTree>
    <p:extLst>
      <p:ext uri="{BB962C8B-B14F-4D97-AF65-F5344CB8AC3E}">
        <p14:creationId xmlns:p14="http://schemas.microsoft.com/office/powerpoint/2010/main" val="76314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Tokenization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E16875-7707-654A-B942-A169ABFFA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Once upon a time, there was a cat.  It was black and fluffy.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29C2439-03C9-344A-97DC-9B52DE63DECA}"/>
              </a:ext>
            </a:extLst>
          </p:cNvPr>
          <p:cNvCxnSpPr/>
          <p:nvPr/>
        </p:nvCxnSpPr>
        <p:spPr>
          <a:xfrm>
            <a:off x="6979534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45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Tokenization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E16875-7707-654A-B942-A169ABFFA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Once upon a time, there was a cat.  It was black and fluffy.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4B8DF66-2209-804B-BB68-37E14F2E3D33}"/>
              </a:ext>
            </a:extLst>
          </p:cNvPr>
          <p:cNvCxnSpPr/>
          <p:nvPr/>
        </p:nvCxnSpPr>
        <p:spPr>
          <a:xfrm>
            <a:off x="6979534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8037E5B-49B7-464C-9471-FE7CA29ACF46}"/>
              </a:ext>
            </a:extLst>
          </p:cNvPr>
          <p:cNvCxnSpPr/>
          <p:nvPr/>
        </p:nvCxnSpPr>
        <p:spPr>
          <a:xfrm>
            <a:off x="8798689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4DBEAF-EB37-0E4C-8D11-6121CD80FB47}"/>
              </a:ext>
            </a:extLst>
          </p:cNvPr>
          <p:cNvCxnSpPr/>
          <p:nvPr/>
        </p:nvCxnSpPr>
        <p:spPr>
          <a:xfrm>
            <a:off x="9437225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BAD65C-9E28-8746-9AC4-C18A5F20B3C8}"/>
              </a:ext>
            </a:extLst>
          </p:cNvPr>
          <p:cNvCxnSpPr/>
          <p:nvPr/>
        </p:nvCxnSpPr>
        <p:spPr>
          <a:xfrm>
            <a:off x="6360289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1F1E5CA-1234-0944-A490-8A3981D9B303}"/>
              </a:ext>
            </a:extLst>
          </p:cNvPr>
          <p:cNvCxnSpPr/>
          <p:nvPr/>
        </p:nvCxnSpPr>
        <p:spPr>
          <a:xfrm>
            <a:off x="6072850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D5B62F3-F065-A949-922B-A859B9B33476}"/>
              </a:ext>
            </a:extLst>
          </p:cNvPr>
          <p:cNvCxnSpPr/>
          <p:nvPr/>
        </p:nvCxnSpPr>
        <p:spPr>
          <a:xfrm>
            <a:off x="5461322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F4D8D8-4A6F-7A42-A9B2-67D5E1AD4287}"/>
              </a:ext>
            </a:extLst>
          </p:cNvPr>
          <p:cNvCxnSpPr/>
          <p:nvPr/>
        </p:nvCxnSpPr>
        <p:spPr>
          <a:xfrm>
            <a:off x="4595149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D852A65-E94D-8346-B43A-73EC357ACC71}"/>
              </a:ext>
            </a:extLst>
          </p:cNvPr>
          <p:cNvCxnSpPr/>
          <p:nvPr/>
        </p:nvCxnSpPr>
        <p:spPr>
          <a:xfrm>
            <a:off x="3786851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86CF5EC-85B0-574D-AF85-03DADDE9589B}"/>
              </a:ext>
            </a:extLst>
          </p:cNvPr>
          <p:cNvCxnSpPr/>
          <p:nvPr/>
        </p:nvCxnSpPr>
        <p:spPr>
          <a:xfrm>
            <a:off x="3534136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56BB6C-F275-964A-9CB7-9660A31A973B}"/>
              </a:ext>
            </a:extLst>
          </p:cNvPr>
          <p:cNvCxnSpPr/>
          <p:nvPr/>
        </p:nvCxnSpPr>
        <p:spPr>
          <a:xfrm>
            <a:off x="2714263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F7983A6-CE11-584D-ABE7-04CF086324E7}"/>
              </a:ext>
            </a:extLst>
          </p:cNvPr>
          <p:cNvCxnSpPr/>
          <p:nvPr/>
        </p:nvCxnSpPr>
        <p:spPr>
          <a:xfrm>
            <a:off x="7328703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088E68-51D4-D849-A610-B6668F4C6A65}"/>
              </a:ext>
            </a:extLst>
          </p:cNvPr>
          <p:cNvCxnSpPr/>
          <p:nvPr/>
        </p:nvCxnSpPr>
        <p:spPr>
          <a:xfrm>
            <a:off x="7978815" y="2407534"/>
            <a:ext cx="0" cy="14352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607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Remove </a:t>
            </a:r>
            <a:r>
              <a:rPr lang="en-US" dirty="0" err="1"/>
              <a:t>Stopwords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E16875-7707-654A-B942-A169ABFFA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Once upon a time, there was a cat.  It was black and fluffy.</a:t>
            </a:r>
          </a:p>
        </p:txBody>
      </p:sp>
    </p:spTree>
    <p:extLst>
      <p:ext uri="{BB962C8B-B14F-4D97-AF65-F5344CB8AC3E}">
        <p14:creationId xmlns:p14="http://schemas.microsoft.com/office/powerpoint/2010/main" val="4157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Remove </a:t>
            </a:r>
            <a:r>
              <a:rPr lang="en-US" dirty="0" err="1"/>
              <a:t>Stopwords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E16875-7707-654A-B942-A169ABFFA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Once upon a time, there was a cat.  It was black and fluffy.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8CD630-4CE3-B342-BACC-9A2AFE7EC934}"/>
              </a:ext>
            </a:extLst>
          </p:cNvPr>
          <p:cNvSpPr/>
          <p:nvPr/>
        </p:nvSpPr>
        <p:spPr>
          <a:xfrm>
            <a:off x="3553428" y="2731625"/>
            <a:ext cx="185195" cy="79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BCF418-0309-5B4A-B6D1-047FBFFA0DCB}"/>
              </a:ext>
            </a:extLst>
          </p:cNvPr>
          <p:cNvSpPr/>
          <p:nvPr/>
        </p:nvSpPr>
        <p:spPr>
          <a:xfrm>
            <a:off x="6136512" y="2698830"/>
            <a:ext cx="185195" cy="79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C3FA7C-9290-7A41-B312-651AE69FBA81}"/>
              </a:ext>
            </a:extLst>
          </p:cNvPr>
          <p:cNvSpPr/>
          <p:nvPr/>
        </p:nvSpPr>
        <p:spPr>
          <a:xfrm>
            <a:off x="8785184" y="2698829"/>
            <a:ext cx="655899" cy="79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07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N-Grams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B5CC966C-9E70-DB4A-800C-EB445B2A2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Once upon a time, there was a cat.  It was black and fluffy.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F44668-1EA6-C949-A810-6A5BEEA34F0D}"/>
              </a:ext>
            </a:extLst>
          </p:cNvPr>
          <p:cNvSpPr txBox="1"/>
          <p:nvPr/>
        </p:nvSpPr>
        <p:spPr>
          <a:xfrm>
            <a:off x="3993266" y="3796496"/>
            <a:ext cx="141096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(Once, upon)</a:t>
            </a:r>
          </a:p>
          <a:p>
            <a:r>
              <a:rPr lang="en-US" dirty="0"/>
              <a:t>(upon, a)</a:t>
            </a:r>
          </a:p>
          <a:p>
            <a:r>
              <a:rPr lang="en-US" dirty="0"/>
              <a:t>(a, time)</a:t>
            </a:r>
          </a:p>
          <a:p>
            <a:r>
              <a:rPr lang="en-US" dirty="0"/>
              <a:t>(time, there)</a:t>
            </a:r>
          </a:p>
          <a:p>
            <a:r>
              <a:rPr lang="en-US" dirty="0"/>
              <a:t>(there, was)</a:t>
            </a:r>
          </a:p>
          <a:p>
            <a:r>
              <a:rPr lang="en-US" dirty="0"/>
              <a:t>(was, a)</a:t>
            </a:r>
          </a:p>
          <a:p>
            <a:r>
              <a:rPr lang="en-US" dirty="0"/>
              <a:t>….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B84EED-CF04-FB47-B969-8066FD12BE9B}"/>
              </a:ext>
            </a:extLst>
          </p:cNvPr>
          <p:cNvSpPr txBox="1"/>
          <p:nvPr/>
        </p:nvSpPr>
        <p:spPr>
          <a:xfrm>
            <a:off x="6692096" y="3796496"/>
            <a:ext cx="184621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(Once, upon, a)</a:t>
            </a:r>
          </a:p>
          <a:p>
            <a:r>
              <a:rPr lang="en-US" dirty="0"/>
              <a:t>(upon, a, time)</a:t>
            </a:r>
          </a:p>
          <a:p>
            <a:r>
              <a:rPr lang="en-US" dirty="0"/>
              <a:t>(a, time, there)</a:t>
            </a:r>
          </a:p>
          <a:p>
            <a:r>
              <a:rPr lang="en-US" dirty="0"/>
              <a:t>(time, there, was)</a:t>
            </a:r>
          </a:p>
          <a:p>
            <a:r>
              <a:rPr lang="en-US" dirty="0"/>
              <a:t>(there, was, a)</a:t>
            </a:r>
          </a:p>
          <a:p>
            <a:r>
              <a:rPr lang="en-US" dirty="0"/>
              <a:t>(was, a, cat)</a:t>
            </a:r>
          </a:p>
          <a:p>
            <a:r>
              <a:rPr lang="en-US" dirty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737567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Word Sense Disambiguation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6C055-07AF-C54F-B0B0-FF7056B04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9984" y="1825625"/>
            <a:ext cx="9883815" cy="435133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Once upon a time, there was a </a:t>
            </a:r>
            <a:r>
              <a:rPr lang="en-US" b="1" i="1" dirty="0"/>
              <a:t>cat.</a:t>
            </a:r>
            <a:r>
              <a:rPr lang="en-US" dirty="0"/>
              <a:t>  It was black and fluffy.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Cat: feline</a:t>
            </a:r>
          </a:p>
          <a:p>
            <a:pPr marL="0" indent="0">
              <a:buNone/>
            </a:pPr>
            <a:r>
              <a:rPr lang="en-US" dirty="0"/>
              <a:t>Cat: clear air turbulence</a:t>
            </a:r>
          </a:p>
          <a:p>
            <a:pPr marL="0" indent="0">
              <a:buNone/>
            </a:pPr>
            <a:r>
              <a:rPr lang="en-US" dirty="0"/>
              <a:t>Cat: computerized axial tomography</a:t>
            </a:r>
          </a:p>
          <a:p>
            <a:pPr marL="0" indent="0">
              <a:buNone/>
            </a:pPr>
            <a:r>
              <a:rPr lang="en-US" dirty="0"/>
              <a:t>Cat: a man (especially among jazz enthusiasts)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69852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Part-of-speech tagging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7F95BBB8-851F-A846-96A1-638160573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Once upon a time, there was a cat.  It was black and fluffy.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0A5D3-F761-EE47-BAB3-F010B956885A}"/>
              </a:ext>
            </a:extLst>
          </p:cNvPr>
          <p:cNvSpPr txBox="1"/>
          <p:nvPr/>
        </p:nvSpPr>
        <p:spPr>
          <a:xfrm>
            <a:off x="1840375" y="2520916"/>
            <a:ext cx="836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adverb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786607-35EA-374E-86B3-9DC2A0730703}"/>
              </a:ext>
            </a:extLst>
          </p:cNvPr>
          <p:cNvSpPr txBox="1"/>
          <p:nvPr/>
        </p:nvSpPr>
        <p:spPr>
          <a:xfrm>
            <a:off x="4608622" y="2520916"/>
            <a:ext cx="538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exis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006164-3095-0D4B-9C73-E2AE945A0CBF}"/>
              </a:ext>
            </a:extLst>
          </p:cNvPr>
          <p:cNvSpPr txBox="1"/>
          <p:nvPr/>
        </p:nvSpPr>
        <p:spPr>
          <a:xfrm>
            <a:off x="3816025" y="2520916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noun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64D236-D092-EA4D-AB03-C90F8269A1F8}"/>
              </a:ext>
            </a:extLst>
          </p:cNvPr>
          <p:cNvSpPr txBox="1"/>
          <p:nvPr/>
        </p:nvSpPr>
        <p:spPr>
          <a:xfrm>
            <a:off x="2847733" y="2520916"/>
            <a:ext cx="620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D15DE6-6545-9F48-A890-3B8BACCD8339}"/>
              </a:ext>
            </a:extLst>
          </p:cNvPr>
          <p:cNvSpPr txBox="1"/>
          <p:nvPr/>
        </p:nvSpPr>
        <p:spPr>
          <a:xfrm>
            <a:off x="7281940" y="2520916"/>
            <a:ext cx="60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7E8241-09FB-E442-A0A9-14314C15F74E}"/>
              </a:ext>
            </a:extLst>
          </p:cNvPr>
          <p:cNvSpPr txBox="1"/>
          <p:nvPr/>
        </p:nvSpPr>
        <p:spPr>
          <a:xfrm>
            <a:off x="8810143" y="2520916"/>
            <a:ext cx="578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conj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C50EEF-F493-614F-AA59-6BA5888ACCCF}"/>
              </a:ext>
            </a:extLst>
          </p:cNvPr>
          <p:cNvSpPr txBox="1"/>
          <p:nvPr/>
        </p:nvSpPr>
        <p:spPr>
          <a:xfrm>
            <a:off x="8112246" y="2520916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adj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83893C-D58A-A64F-9367-BD15AE6E2905}"/>
              </a:ext>
            </a:extLst>
          </p:cNvPr>
          <p:cNvSpPr txBox="1"/>
          <p:nvPr/>
        </p:nvSpPr>
        <p:spPr>
          <a:xfrm>
            <a:off x="9615122" y="2520916"/>
            <a:ext cx="471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adj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A86CFD-1CF9-2044-823D-E3B4B24BC4CC}"/>
              </a:ext>
            </a:extLst>
          </p:cNvPr>
          <p:cNvSpPr txBox="1"/>
          <p:nvPr/>
        </p:nvSpPr>
        <p:spPr>
          <a:xfrm>
            <a:off x="5445069" y="2520916"/>
            <a:ext cx="60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2FAAF4-279F-C846-85A4-A94D9DEF133D}"/>
              </a:ext>
            </a:extLst>
          </p:cNvPr>
          <p:cNvSpPr txBox="1"/>
          <p:nvPr/>
        </p:nvSpPr>
        <p:spPr>
          <a:xfrm>
            <a:off x="6275374" y="2520916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noun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EACC83-761E-DE41-9094-F2286D0C8289}"/>
              </a:ext>
            </a:extLst>
          </p:cNvPr>
          <p:cNvSpPr txBox="1"/>
          <p:nvPr/>
        </p:nvSpPr>
        <p:spPr>
          <a:xfrm>
            <a:off x="5952384" y="2520916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A080B2-2879-6744-979C-1C848F0F1587}"/>
              </a:ext>
            </a:extLst>
          </p:cNvPr>
          <p:cNvSpPr txBox="1"/>
          <p:nvPr/>
        </p:nvSpPr>
        <p:spPr>
          <a:xfrm>
            <a:off x="3382033" y="2520916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091978-DC74-494A-8C40-26536757F42B}"/>
              </a:ext>
            </a:extLst>
          </p:cNvPr>
          <p:cNvSpPr txBox="1"/>
          <p:nvPr/>
        </p:nvSpPr>
        <p:spPr>
          <a:xfrm>
            <a:off x="6672760" y="2336250"/>
            <a:ext cx="992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pronoun</a:t>
            </a:r>
          </a:p>
        </p:txBody>
      </p:sp>
    </p:spTree>
    <p:extLst>
      <p:ext uri="{BB962C8B-B14F-4D97-AF65-F5344CB8AC3E}">
        <p14:creationId xmlns:p14="http://schemas.microsoft.com/office/powerpoint/2010/main" val="3101230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Stemming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75190B-A1EA-124E-B2E5-FA3416D8740E}"/>
              </a:ext>
            </a:extLst>
          </p:cNvPr>
          <p:cNvSpPr txBox="1"/>
          <p:nvPr/>
        </p:nvSpPr>
        <p:spPr>
          <a:xfrm>
            <a:off x="5173884" y="2257063"/>
            <a:ext cx="1124026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Sail</a:t>
            </a:r>
          </a:p>
          <a:p>
            <a:endParaRPr lang="en-US" sz="2800" dirty="0"/>
          </a:p>
          <a:p>
            <a:r>
              <a:rPr lang="en-US" sz="2800" dirty="0"/>
              <a:t>Sailing</a:t>
            </a:r>
          </a:p>
          <a:p>
            <a:endParaRPr lang="en-US" sz="2800" dirty="0"/>
          </a:p>
          <a:p>
            <a:r>
              <a:rPr lang="en-US" sz="2800" dirty="0"/>
              <a:t>Sailed</a:t>
            </a:r>
          </a:p>
          <a:p>
            <a:endParaRPr lang="en-US" sz="2800" dirty="0"/>
          </a:p>
          <a:p>
            <a:r>
              <a:rPr lang="en-US" sz="2800" dirty="0"/>
              <a:t>Sails</a:t>
            </a:r>
          </a:p>
        </p:txBody>
      </p:sp>
    </p:spTree>
    <p:extLst>
      <p:ext uri="{BB962C8B-B14F-4D97-AF65-F5344CB8AC3E}">
        <p14:creationId xmlns:p14="http://schemas.microsoft.com/office/powerpoint/2010/main" val="2765254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Stemming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75190B-A1EA-124E-B2E5-FA3416D8740E}"/>
              </a:ext>
            </a:extLst>
          </p:cNvPr>
          <p:cNvSpPr txBox="1"/>
          <p:nvPr/>
        </p:nvSpPr>
        <p:spPr>
          <a:xfrm>
            <a:off x="5173884" y="2257063"/>
            <a:ext cx="1124026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Sail</a:t>
            </a:r>
          </a:p>
          <a:p>
            <a:endParaRPr lang="en-US" sz="2800" dirty="0"/>
          </a:p>
          <a:p>
            <a:r>
              <a:rPr lang="en-US" sz="2800" dirty="0"/>
              <a:t>Sailing</a:t>
            </a:r>
          </a:p>
          <a:p>
            <a:endParaRPr lang="en-US" sz="2800" dirty="0"/>
          </a:p>
          <a:p>
            <a:r>
              <a:rPr lang="en-US" sz="2800" dirty="0"/>
              <a:t>Sailed</a:t>
            </a:r>
          </a:p>
          <a:p>
            <a:endParaRPr lang="en-US" sz="2800" dirty="0"/>
          </a:p>
          <a:p>
            <a:r>
              <a:rPr lang="en-US" sz="2800" dirty="0"/>
              <a:t>Sails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1772E4-AEE0-6B48-8D7B-1CE4C76F6191}"/>
              </a:ext>
            </a:extLst>
          </p:cNvPr>
          <p:cNvSpPr/>
          <p:nvPr/>
        </p:nvSpPr>
        <p:spPr>
          <a:xfrm>
            <a:off x="5759047" y="2199188"/>
            <a:ext cx="562013" cy="3275636"/>
          </a:xfrm>
          <a:prstGeom prst="rect">
            <a:avLst/>
          </a:prstGeom>
          <a:solidFill>
            <a:schemeClr val="tx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20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Lemmatization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75190B-A1EA-124E-B2E5-FA3416D8740E}"/>
              </a:ext>
            </a:extLst>
          </p:cNvPr>
          <p:cNvSpPr txBox="1"/>
          <p:nvPr/>
        </p:nvSpPr>
        <p:spPr>
          <a:xfrm>
            <a:off x="1539434" y="2199188"/>
            <a:ext cx="951439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i="1" dirty="0"/>
              <a:t>Lemmatization</a:t>
            </a:r>
            <a:r>
              <a:rPr lang="en-US" sz="2600" dirty="0"/>
              <a:t> is more careful with words than stemming.</a:t>
            </a:r>
          </a:p>
          <a:p>
            <a:endParaRPr lang="en-US" sz="2600" dirty="0"/>
          </a:p>
          <a:p>
            <a:r>
              <a:rPr lang="en-US" sz="2600" dirty="0"/>
              <a:t>It usually refers to doing things properly with the use of a vocabulary and morphological analysis of words, normally only removing inflectional endings and to return the base or dictionary form of a word, which is known as the </a:t>
            </a:r>
            <a:r>
              <a:rPr lang="en-US" sz="2600" i="1" dirty="0"/>
              <a:t>lemma</a:t>
            </a:r>
            <a:r>
              <a:rPr lang="en-US" sz="2600" dirty="0"/>
              <a:t>.</a:t>
            </a:r>
          </a:p>
          <a:p>
            <a:endParaRPr lang="en-US" sz="2600" dirty="0"/>
          </a:p>
          <a:p>
            <a:r>
              <a:rPr lang="en-US" sz="2600" dirty="0"/>
              <a:t>Should </a:t>
            </a:r>
            <a:r>
              <a:rPr lang="en-US" sz="2600" i="1" dirty="0"/>
              <a:t>saw </a:t>
            </a:r>
            <a:r>
              <a:rPr lang="en-US" sz="2600" dirty="0"/>
              <a:t>be considered similar to </a:t>
            </a:r>
            <a:r>
              <a:rPr lang="en-US" sz="2600" i="1" dirty="0"/>
              <a:t>“see”</a:t>
            </a:r>
            <a:r>
              <a:rPr lang="en-US" sz="2600" dirty="0"/>
              <a:t>?</a:t>
            </a:r>
            <a:r>
              <a:rPr lang="en-US" sz="2600" i="1" dirty="0"/>
              <a:t> </a:t>
            </a:r>
            <a:r>
              <a:rPr lang="en-US" sz="2600" dirty="0"/>
              <a:t>Or to the noun </a:t>
            </a:r>
            <a:r>
              <a:rPr lang="en-US" sz="2600" i="1" dirty="0"/>
              <a:t>“saw”</a:t>
            </a:r>
            <a:r>
              <a:rPr lang="en-US" sz="2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9782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62182-F363-8846-B83A-F3571C57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0923"/>
            <a:ext cx="10515600" cy="1325563"/>
          </a:xfrm>
        </p:spPr>
        <p:txBody>
          <a:bodyPr/>
          <a:lstStyle/>
          <a:p>
            <a:r>
              <a:rPr lang="en-US" dirty="0"/>
              <a:t>Text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DFF71D-1B7B-6344-8BD6-D7C0D2835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931" y="931126"/>
            <a:ext cx="7040137" cy="52801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E20E7B-BAD6-0546-AF38-951FD228A3CF}"/>
              </a:ext>
            </a:extLst>
          </p:cNvPr>
          <p:cNvSpPr txBox="1"/>
          <p:nvPr/>
        </p:nvSpPr>
        <p:spPr>
          <a:xfrm>
            <a:off x="133815" y="6423102"/>
            <a:ext cx="92449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peerchristensen.netlify.app</a:t>
            </a:r>
            <a:r>
              <a:rPr lang="en-US" sz="1400" dirty="0"/>
              <a:t>/post/fair-is-foul-and-foul-is-fair-a-tidytext-entiment-analysis-of-shakespeare-s-tragedies/</a:t>
            </a:r>
          </a:p>
        </p:txBody>
      </p:sp>
    </p:spTree>
    <p:extLst>
      <p:ext uri="{BB962C8B-B14F-4D97-AF65-F5344CB8AC3E}">
        <p14:creationId xmlns:p14="http://schemas.microsoft.com/office/powerpoint/2010/main" val="3906573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BEF67-01EE-5245-9147-D942463B5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of NLP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EE407-DEC4-7045-9DB9-EFA8209C0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Contextual words and phrases and homonyms</a:t>
            </a:r>
          </a:p>
          <a:p>
            <a:r>
              <a:rPr lang="en-US" dirty="0"/>
              <a:t>Synonyms</a:t>
            </a:r>
          </a:p>
          <a:p>
            <a:r>
              <a:rPr lang="en-US" dirty="0"/>
              <a:t>Irony and sarcasm</a:t>
            </a:r>
          </a:p>
          <a:p>
            <a:r>
              <a:rPr lang="en-US" dirty="0"/>
              <a:t>Ambiguity</a:t>
            </a:r>
          </a:p>
          <a:p>
            <a:r>
              <a:rPr lang="en-US" dirty="0"/>
              <a:t>Errors in text or speech</a:t>
            </a:r>
          </a:p>
          <a:p>
            <a:r>
              <a:rPr lang="en-US" dirty="0"/>
              <a:t>Colloquialisms and slang</a:t>
            </a:r>
          </a:p>
          <a:p>
            <a:r>
              <a:rPr lang="en-US" dirty="0"/>
              <a:t>Domain-specific language</a:t>
            </a:r>
          </a:p>
          <a:p>
            <a:r>
              <a:rPr lang="en-US" dirty="0"/>
              <a:t>Low-resource languages</a:t>
            </a:r>
          </a:p>
          <a:p>
            <a:r>
              <a:rPr lang="en-US" dirty="0"/>
              <a:t>Lack of research and development</a:t>
            </a:r>
          </a:p>
        </p:txBody>
      </p:sp>
    </p:spTree>
    <p:extLst>
      <p:ext uri="{BB962C8B-B14F-4D97-AF65-F5344CB8AC3E}">
        <p14:creationId xmlns:p14="http://schemas.microsoft.com/office/powerpoint/2010/main" val="33598433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A75190B-A1EA-124E-B2E5-FA3416D8740E}"/>
              </a:ext>
            </a:extLst>
          </p:cNvPr>
          <p:cNvSpPr txBox="1"/>
          <p:nvPr/>
        </p:nvSpPr>
        <p:spPr>
          <a:xfrm>
            <a:off x="4055601" y="3032566"/>
            <a:ext cx="4080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NLTK Intro Notebook</a:t>
            </a:r>
          </a:p>
        </p:txBody>
      </p:sp>
    </p:spTree>
    <p:extLst>
      <p:ext uri="{BB962C8B-B14F-4D97-AF65-F5344CB8AC3E}">
        <p14:creationId xmlns:p14="http://schemas.microsoft.com/office/powerpoint/2010/main" val="3194641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NLP to wrangle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We’re breaking text apart and extracting information</a:t>
            </a:r>
          </a:p>
          <a:p>
            <a:endParaRPr lang="en-US" dirty="0"/>
          </a:p>
          <a:p>
            <a:r>
              <a:rPr lang="en-US" dirty="0"/>
              <a:t>For example, we can get numerical attributes from text</a:t>
            </a:r>
          </a:p>
          <a:p>
            <a:pPr lvl="1"/>
            <a:r>
              <a:rPr lang="en-US" dirty="0"/>
              <a:t>Frequency of words that occur in the text</a:t>
            </a:r>
          </a:p>
          <a:p>
            <a:endParaRPr lang="en-US" dirty="0"/>
          </a:p>
          <a:p>
            <a:r>
              <a:rPr lang="en-US" dirty="0"/>
              <a:t>Use that to our advantage</a:t>
            </a:r>
          </a:p>
        </p:txBody>
      </p:sp>
    </p:spTree>
    <p:extLst>
      <p:ext uri="{BB962C8B-B14F-4D97-AF65-F5344CB8AC3E}">
        <p14:creationId xmlns:p14="http://schemas.microsoft.com/office/powerpoint/2010/main" val="3916059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NLP to wrangle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1124" y="1825625"/>
            <a:ext cx="5832676" cy="4351338"/>
          </a:xfrm>
        </p:spPr>
        <p:txBody>
          <a:bodyPr>
            <a:normAutofit/>
          </a:bodyPr>
          <a:lstStyle/>
          <a:p>
            <a:r>
              <a:rPr lang="en-US" dirty="0"/>
              <a:t>Let's say that we have lots of journal articles to read but not enough time, so we only want to read the highlights.</a:t>
            </a:r>
          </a:p>
          <a:p>
            <a:r>
              <a:rPr lang="en-US" dirty="0"/>
              <a:t>Auto-generate the bullet points </a:t>
            </a:r>
          </a:p>
          <a:p>
            <a:pPr lvl="1"/>
            <a:r>
              <a:rPr lang="en-US" dirty="0"/>
              <a:t>ID the most important sentences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2EB33F-DA22-EB42-BA87-6D8A57AD2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15921"/>
            <a:ext cx="4494966" cy="25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9260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Auto-</a:t>
            </a:r>
            <a:r>
              <a:rPr lang="en-US" dirty="0" err="1"/>
              <a:t>bulleter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most important words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Assign score to sentences based on their words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Output the top-scoring sentences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31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Auto-</a:t>
            </a:r>
            <a:r>
              <a:rPr lang="en-US" dirty="0" err="1"/>
              <a:t>bulleter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most important words</a:t>
            </a:r>
          </a:p>
          <a:p>
            <a:pPr lvl="1"/>
            <a:r>
              <a:rPr lang="en-US" dirty="0"/>
              <a:t>Authors tend to repeat important words -&gt; use word frequency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Assign score to sentences based on their words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Output the top-scoring sentences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9898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Auto-</a:t>
            </a:r>
            <a:r>
              <a:rPr lang="en-US" dirty="0" err="1"/>
              <a:t>bulleter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most important words</a:t>
            </a:r>
          </a:p>
          <a:p>
            <a:pPr lvl="1"/>
            <a:r>
              <a:rPr lang="en-US" dirty="0"/>
              <a:t>Authors tend to repeat important words -&gt; use word frequency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Assign score to sentences based on their words</a:t>
            </a:r>
          </a:p>
          <a:p>
            <a:pPr lvl="1"/>
            <a:r>
              <a:rPr lang="en-US" dirty="0"/>
              <a:t>Take the words it contains and sum their "</a:t>
            </a:r>
            <a:r>
              <a:rPr lang="en-US" dirty="0" err="1"/>
              <a:t>importances</a:t>
            </a:r>
            <a:r>
              <a:rPr lang="en-US" dirty="0"/>
              <a:t>"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Output the top-scoring sentences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2160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Auto-</a:t>
            </a:r>
            <a:r>
              <a:rPr lang="en-US" dirty="0" err="1"/>
              <a:t>bulleter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most important words</a:t>
            </a:r>
          </a:p>
          <a:p>
            <a:pPr lvl="1"/>
            <a:r>
              <a:rPr lang="en-US" dirty="0"/>
              <a:t>Authors tend to repeat important words -&gt; use word frequency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Assign score to sentences based on their words</a:t>
            </a:r>
          </a:p>
          <a:p>
            <a:pPr lvl="1"/>
            <a:r>
              <a:rPr lang="en-US" dirty="0"/>
              <a:t>Take the words it contains and sum their "</a:t>
            </a:r>
            <a:r>
              <a:rPr lang="en-US" dirty="0" err="1"/>
              <a:t>importances</a:t>
            </a:r>
            <a:r>
              <a:rPr lang="en-US" dirty="0"/>
              <a:t>"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Output the top-scoring sentences</a:t>
            </a:r>
          </a:p>
          <a:p>
            <a:pPr lvl="1"/>
            <a:r>
              <a:rPr lang="en-US" dirty="0"/>
              <a:t>Rank the sentences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20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A75190B-A1EA-124E-B2E5-FA3416D8740E}"/>
              </a:ext>
            </a:extLst>
          </p:cNvPr>
          <p:cNvSpPr txBox="1"/>
          <p:nvPr/>
        </p:nvSpPr>
        <p:spPr>
          <a:xfrm>
            <a:off x="3465292" y="2963118"/>
            <a:ext cx="44902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Bullet Points Notebook</a:t>
            </a:r>
          </a:p>
        </p:txBody>
      </p:sp>
    </p:spTree>
    <p:extLst>
      <p:ext uri="{BB962C8B-B14F-4D97-AF65-F5344CB8AC3E}">
        <p14:creationId xmlns:p14="http://schemas.microsoft.com/office/powerpoint/2010/main" val="36968222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Distinguishing word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Term frequencies are useful, but sometimes we want to distinguish word usage between different texts</a:t>
            </a:r>
          </a:p>
          <a:p>
            <a:endParaRPr lang="en-US" dirty="0"/>
          </a:p>
          <a:p>
            <a:r>
              <a:rPr lang="en-US" dirty="0"/>
              <a:t>Example:  </a:t>
            </a:r>
          </a:p>
          <a:p>
            <a:pPr lvl="1"/>
            <a:r>
              <a:rPr lang="en-US" dirty="0"/>
              <a:t>Moby Dick might use ”starboard” more than Charlotte’s Web</a:t>
            </a:r>
          </a:p>
          <a:p>
            <a:pPr lvl="1"/>
            <a:r>
              <a:rPr lang="en-US" dirty="0"/>
              <a:t>Charlotte’s Web might use “pigpen” more than Moby Dick</a:t>
            </a:r>
          </a:p>
          <a:p>
            <a:pPr lvl="1"/>
            <a:r>
              <a:rPr lang="en-US" dirty="0"/>
              <a:t>They may both use “sky” or “cold” more frequently than either “starboard” or “pigpen”</a:t>
            </a:r>
          </a:p>
        </p:txBody>
      </p:sp>
    </p:spTree>
    <p:extLst>
      <p:ext uri="{BB962C8B-B14F-4D97-AF65-F5344CB8AC3E}">
        <p14:creationId xmlns:p14="http://schemas.microsoft.com/office/powerpoint/2010/main" val="2778195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62182-F363-8846-B83A-F3571C57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0923"/>
            <a:ext cx="10515600" cy="1325563"/>
          </a:xfrm>
        </p:spPr>
        <p:txBody>
          <a:bodyPr/>
          <a:lstStyle/>
          <a:p>
            <a:r>
              <a:rPr lang="en-US" dirty="0"/>
              <a:t>Text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DFF71D-1B7B-6344-8BD6-D7C0D2835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43605"/>
            <a:ext cx="4469709" cy="33522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E20E7B-BAD6-0546-AF38-951FD228A3CF}"/>
              </a:ext>
            </a:extLst>
          </p:cNvPr>
          <p:cNvSpPr txBox="1"/>
          <p:nvPr/>
        </p:nvSpPr>
        <p:spPr>
          <a:xfrm>
            <a:off x="133815" y="6423102"/>
            <a:ext cx="92449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peerchristensen.netlify.app</a:t>
            </a:r>
            <a:r>
              <a:rPr lang="en-US" sz="1400" dirty="0"/>
              <a:t>/post/fair-is-foul-and-foul-is-fair-a-tidytext-entiment-analysis-of-shakespeare-s-tragedies/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F95620-50D9-0B46-AE44-5B226CB10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3722" y="1745880"/>
            <a:ext cx="6076708" cy="4351338"/>
          </a:xfrm>
        </p:spPr>
        <p:txBody>
          <a:bodyPr>
            <a:normAutofit/>
          </a:bodyPr>
          <a:lstStyle/>
          <a:p>
            <a:r>
              <a:rPr lang="en-US" sz="2000" dirty="0"/>
              <a:t>What words/topics does Shakespeare commonly use to set a positive/negative tone?</a:t>
            </a:r>
            <a:endParaRPr lang="en-US" sz="1600" dirty="0"/>
          </a:p>
          <a:p>
            <a:r>
              <a:rPr lang="en-US" sz="2000" dirty="0"/>
              <a:t>How many words/topics?</a:t>
            </a:r>
            <a:endParaRPr lang="en-US" sz="1600" dirty="0"/>
          </a:p>
          <a:p>
            <a:r>
              <a:rPr lang="en-US" sz="2000" dirty="0"/>
              <a:t>What variety of language does he use?</a:t>
            </a:r>
          </a:p>
          <a:p>
            <a:r>
              <a:rPr lang="en-US" sz="2000" dirty="0"/>
              <a:t>Does he use some words more commonly than other authors?</a:t>
            </a:r>
          </a:p>
          <a:p>
            <a:r>
              <a:rPr lang="en-US" sz="2000" dirty="0"/>
              <a:t>What model describes the word frequency distribution in Shakespearian plays?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413457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Distinguishing word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Term frequencies are useful, but sometimes we want to distinguish word usage between different texts</a:t>
            </a:r>
          </a:p>
          <a:p>
            <a:endParaRPr lang="en-US" dirty="0"/>
          </a:p>
          <a:p>
            <a:r>
              <a:rPr lang="en-US" dirty="0"/>
              <a:t>For that, TF-IDF is useful</a:t>
            </a:r>
          </a:p>
          <a:p>
            <a:pPr lvl="1"/>
            <a:r>
              <a:rPr lang="en-US" dirty="0"/>
              <a:t>Term Frequency – Inverse Document Frequency</a:t>
            </a:r>
          </a:p>
          <a:p>
            <a:pPr lvl="1"/>
            <a:r>
              <a:rPr lang="en-US" dirty="0"/>
              <a:t>Takes the term frequencies and gives a low weight to the ones that are common across all documents, but a high weight to ones that are more distinctive</a:t>
            </a:r>
          </a:p>
          <a:p>
            <a:pPr lvl="2"/>
            <a:r>
              <a:rPr lang="en-US" dirty="0"/>
              <a:t>TF-IDF of word = (TF of word) * log [ (total document number) / (documents with word) ]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(there are other math options behind this which we’ll ignore)</a:t>
            </a:r>
          </a:p>
        </p:txBody>
      </p:sp>
    </p:spTree>
    <p:extLst>
      <p:ext uri="{BB962C8B-B14F-4D97-AF65-F5344CB8AC3E}">
        <p14:creationId xmlns:p14="http://schemas.microsoft.com/office/powerpoint/2010/main" val="27295069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A75190B-A1EA-124E-B2E5-FA3416D8740E}"/>
              </a:ext>
            </a:extLst>
          </p:cNvPr>
          <p:cNvSpPr txBox="1"/>
          <p:nvPr/>
        </p:nvSpPr>
        <p:spPr>
          <a:xfrm>
            <a:off x="2620340" y="3020991"/>
            <a:ext cx="63850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US Inaugural Speeches Notebook</a:t>
            </a:r>
          </a:p>
        </p:txBody>
      </p:sp>
    </p:spTree>
    <p:extLst>
      <p:ext uri="{BB962C8B-B14F-4D97-AF65-F5344CB8AC3E}">
        <p14:creationId xmlns:p14="http://schemas.microsoft.com/office/powerpoint/2010/main" val="39319415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  <a:p>
            <a:pPr lvl="1"/>
            <a:r>
              <a:rPr lang="en-US" dirty="0"/>
              <a:t>Pick text or group of texts</a:t>
            </a:r>
          </a:p>
          <a:p>
            <a:pPr lvl="1"/>
            <a:r>
              <a:rPr lang="en-US" dirty="0"/>
              <a:t>Pick problem type</a:t>
            </a:r>
          </a:p>
          <a:p>
            <a:pPr lvl="2"/>
            <a:r>
              <a:rPr lang="en-US" dirty="0"/>
              <a:t>Identifying import words/sentences</a:t>
            </a:r>
          </a:p>
          <a:p>
            <a:pPr lvl="2"/>
            <a:r>
              <a:rPr lang="en-US" dirty="0"/>
              <a:t>Using words as a distinguishing feature in text comparisons</a:t>
            </a:r>
          </a:p>
          <a:p>
            <a:pPr lvl="1"/>
            <a:r>
              <a:rPr lang="en-US" dirty="0"/>
              <a:t>Represent data using numerical attributes</a:t>
            </a:r>
          </a:p>
          <a:p>
            <a:pPr lvl="1"/>
            <a:r>
              <a:rPr lang="en-US" dirty="0"/>
              <a:t>Apply algorithm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0120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Workflow</a:t>
            </a:r>
          </a:p>
          <a:p>
            <a:pPr lvl="1"/>
            <a:r>
              <a:rPr lang="en-US" dirty="0"/>
              <a:t>Pick text or group of texts</a:t>
            </a:r>
          </a:p>
          <a:p>
            <a:pPr lvl="1"/>
            <a:r>
              <a:rPr lang="en-US" dirty="0"/>
              <a:t>Pick problem type</a:t>
            </a:r>
          </a:p>
          <a:p>
            <a:pPr lvl="2"/>
            <a:r>
              <a:rPr lang="en-US" dirty="0"/>
              <a:t>Identifying import words/sentences</a:t>
            </a:r>
          </a:p>
          <a:p>
            <a:pPr lvl="2"/>
            <a:r>
              <a:rPr lang="en-US" dirty="0"/>
              <a:t>Using words as a distinguishing feature in text comparisons</a:t>
            </a:r>
          </a:p>
          <a:p>
            <a:pPr lvl="2"/>
            <a:r>
              <a:rPr lang="en-US" b="1" dirty="0"/>
              <a:t>Regression</a:t>
            </a:r>
          </a:p>
          <a:p>
            <a:pPr lvl="2"/>
            <a:r>
              <a:rPr lang="en-US" b="1" dirty="0"/>
              <a:t>Classification </a:t>
            </a:r>
          </a:p>
          <a:p>
            <a:pPr lvl="2"/>
            <a:r>
              <a:rPr lang="en-US" b="1" dirty="0"/>
              <a:t>Clustering</a:t>
            </a:r>
          </a:p>
          <a:p>
            <a:pPr lvl="2"/>
            <a:r>
              <a:rPr lang="en-US" b="1" dirty="0"/>
              <a:t>Recommendations</a:t>
            </a:r>
          </a:p>
          <a:p>
            <a:pPr lvl="1"/>
            <a:r>
              <a:rPr lang="en-US" dirty="0"/>
              <a:t>Represent data using numerical attributes</a:t>
            </a:r>
          </a:p>
          <a:p>
            <a:pPr lvl="1"/>
            <a:r>
              <a:rPr lang="en-US" dirty="0"/>
              <a:t>Apply algorithm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2666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Identify distinct categories or topics </a:t>
            </a:r>
          </a:p>
          <a:p>
            <a:pPr lvl="1"/>
            <a:r>
              <a:rPr lang="en-US" dirty="0"/>
              <a:t>Cat or dog</a:t>
            </a:r>
          </a:p>
          <a:p>
            <a:pPr lvl="1"/>
            <a:r>
              <a:rPr lang="en-US" dirty="0"/>
              <a:t>Sunny or cloudy</a:t>
            </a:r>
          </a:p>
          <a:p>
            <a:pPr lvl="1"/>
            <a:r>
              <a:rPr lang="en-US" dirty="0"/>
              <a:t>Tumor or not tumor</a:t>
            </a:r>
          </a:p>
          <a:p>
            <a:pPr lvl="1"/>
            <a:r>
              <a:rPr lang="en-US" dirty="0"/>
              <a:t>Spam or not spam</a:t>
            </a:r>
          </a:p>
          <a:p>
            <a:pPr lvl="1"/>
            <a:r>
              <a:rPr lang="en-US" dirty="0"/>
              <a:t>Positive tweet or negative tweet</a:t>
            </a:r>
          </a:p>
          <a:p>
            <a:pPr lvl="1"/>
            <a:r>
              <a:rPr lang="en-US" dirty="0"/>
              <a:t>Happy lyrics or sad lyrics</a:t>
            </a:r>
          </a:p>
          <a:p>
            <a:r>
              <a:rPr lang="en-US" dirty="0"/>
              <a:t>Problem instance</a:t>
            </a:r>
          </a:p>
          <a:p>
            <a:pPr lvl="1"/>
            <a:r>
              <a:rPr lang="en-US" dirty="0"/>
              <a:t>An email, a tweet, a song lyric, a picture of an animal</a:t>
            </a:r>
          </a:p>
          <a:p>
            <a:r>
              <a:rPr lang="en-US" dirty="0"/>
              <a:t>Assign this instance to a category</a:t>
            </a:r>
          </a:p>
          <a:p>
            <a:pPr lvl="1"/>
            <a:r>
              <a:rPr lang="en-US" dirty="0"/>
              <a:t>Spam or not spam, positive tweet or negative tweet, cat or dog</a:t>
            </a:r>
          </a:p>
        </p:txBody>
      </p:sp>
    </p:spTree>
    <p:extLst>
      <p:ext uri="{BB962C8B-B14F-4D97-AF65-F5344CB8AC3E}">
        <p14:creationId xmlns:p14="http://schemas.microsoft.com/office/powerpoint/2010/main" val="30730820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if groups are </a:t>
            </a:r>
            <a:r>
              <a:rPr lang="en-US" b="1" dirty="0"/>
              <a:t>unknown</a:t>
            </a:r>
            <a:r>
              <a:rPr lang="en-US" dirty="0"/>
              <a:t> beforehand?</a:t>
            </a:r>
          </a:p>
          <a:p>
            <a:r>
              <a:rPr lang="en-US" dirty="0"/>
              <a:t>Clustering</a:t>
            </a:r>
          </a:p>
          <a:p>
            <a:pPr lvl="1"/>
            <a:r>
              <a:rPr lang="en-US" dirty="0"/>
              <a:t>Divide articles into different groups based on content</a:t>
            </a:r>
          </a:p>
          <a:p>
            <a:r>
              <a:rPr lang="en-US" dirty="0"/>
              <a:t>Might later look at the divisions and determine meaning</a:t>
            </a:r>
          </a:p>
          <a:p>
            <a:pPr lvl="1"/>
            <a:r>
              <a:rPr lang="en-US" dirty="0"/>
              <a:t>For example, themes, topics, character associations, …</a:t>
            </a:r>
          </a:p>
          <a:p>
            <a:r>
              <a:rPr lang="en-US" dirty="0"/>
              <a:t>Useful to determine patterns you may not realize exist</a:t>
            </a:r>
          </a:p>
        </p:txBody>
      </p:sp>
    </p:spTree>
    <p:extLst>
      <p:ext uri="{BB962C8B-B14F-4D97-AF65-F5344CB8AC3E}">
        <p14:creationId xmlns:p14="http://schemas.microsoft.com/office/powerpoint/2010/main" val="17500016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A75190B-A1EA-124E-B2E5-FA3416D8740E}"/>
              </a:ext>
            </a:extLst>
          </p:cNvPr>
          <p:cNvSpPr txBox="1"/>
          <p:nvPr/>
        </p:nvSpPr>
        <p:spPr>
          <a:xfrm>
            <a:off x="3442142" y="2974692"/>
            <a:ext cx="4436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News Topics Notebook</a:t>
            </a:r>
          </a:p>
        </p:txBody>
      </p:sp>
    </p:spTree>
    <p:extLst>
      <p:ext uri="{BB962C8B-B14F-4D97-AF65-F5344CB8AC3E}">
        <p14:creationId xmlns:p14="http://schemas.microsoft.com/office/powerpoint/2010/main" val="38844335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and Classifiers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Language is incredibly complex and nuanced</a:t>
            </a:r>
          </a:p>
          <a:p>
            <a:r>
              <a:rPr lang="en-US" dirty="0"/>
              <a:t>Trying to ascertain the emotional sentiment of a piece of text is still a developing area of study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7218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and Classifiers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Language is incredibly complex and nuanced</a:t>
            </a:r>
          </a:p>
          <a:p>
            <a:r>
              <a:rPr lang="en-US" dirty="0"/>
              <a:t>Trying to ascertain the emotional sentiment of a piece of text is still a developing area of study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AC1285-DCC0-1D44-8E7D-3F31B3755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843" y="3405131"/>
            <a:ext cx="5266481" cy="2771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8266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and Classifiers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Language is incredibly complex and nuanced</a:t>
            </a:r>
          </a:p>
          <a:p>
            <a:r>
              <a:rPr lang="en-US" dirty="0"/>
              <a:t>Trying to ascertain the emotional sentiment of a piece of text is still a developing area of study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the moment, a lot of sentiment analysis simply looks at whether a text has a positive or negative connotation</a:t>
            </a:r>
          </a:p>
          <a:p>
            <a:pPr lvl="1"/>
            <a:r>
              <a:rPr lang="en-US" dirty="0"/>
              <a:t>Polarity is positive or negative</a:t>
            </a:r>
          </a:p>
          <a:p>
            <a:pPr lvl="1"/>
            <a:r>
              <a:rPr lang="en-US" dirty="0"/>
              <a:t>Emoji is happy or not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C55DCE-C7FE-8047-8A0B-34037CC706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40" b="26751"/>
          <a:stretch/>
        </p:blipFill>
        <p:spPr>
          <a:xfrm>
            <a:off x="5482541" y="4644905"/>
            <a:ext cx="3094299" cy="131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86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62182-F363-8846-B83A-F3571C57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0923"/>
            <a:ext cx="10515600" cy="1325563"/>
          </a:xfrm>
        </p:spPr>
        <p:txBody>
          <a:bodyPr/>
          <a:lstStyle/>
          <a:p>
            <a:r>
              <a:rPr lang="en-US" dirty="0"/>
              <a:t>Text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DFF71D-1B7B-6344-8BD6-D7C0D2835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43605"/>
            <a:ext cx="4469709" cy="33522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E20E7B-BAD6-0546-AF38-951FD228A3CF}"/>
              </a:ext>
            </a:extLst>
          </p:cNvPr>
          <p:cNvSpPr txBox="1"/>
          <p:nvPr/>
        </p:nvSpPr>
        <p:spPr>
          <a:xfrm>
            <a:off x="133815" y="6423102"/>
            <a:ext cx="92449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peerchristensen.netlify.app</a:t>
            </a:r>
            <a:r>
              <a:rPr lang="en-US" sz="1400" dirty="0"/>
              <a:t>/post/fair-is-foul-and-foul-is-fair-a-tidytext-entiment-analysis-of-shakespeare-s-tragedies/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F95620-50D9-0B46-AE44-5B226CB10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3722" y="1745880"/>
            <a:ext cx="6076708" cy="4351338"/>
          </a:xfrm>
        </p:spPr>
        <p:txBody>
          <a:bodyPr>
            <a:normAutofit fontScale="92500"/>
          </a:bodyPr>
          <a:lstStyle/>
          <a:p>
            <a:r>
              <a:rPr lang="en-US" sz="2000" dirty="0"/>
              <a:t>What words/topics does Shakespeare commonly use to set a positive/negative tone?</a:t>
            </a:r>
          </a:p>
          <a:p>
            <a:pPr lvl="1"/>
            <a:r>
              <a:rPr lang="en-US" sz="1600" dirty="0"/>
              <a:t>What is “common”?</a:t>
            </a:r>
          </a:p>
          <a:p>
            <a:pPr lvl="1"/>
            <a:r>
              <a:rPr lang="en-US" sz="1600" dirty="0"/>
              <a:t>Max number of times?  </a:t>
            </a:r>
          </a:p>
          <a:p>
            <a:pPr lvl="1"/>
            <a:r>
              <a:rPr lang="en-US" sz="1600" dirty="0"/>
              <a:t>Average frequency across all plays?</a:t>
            </a:r>
          </a:p>
          <a:p>
            <a:pPr lvl="1"/>
            <a:r>
              <a:rPr lang="en-US" sz="1600" dirty="0"/>
              <a:t>More times than other words?</a:t>
            </a:r>
          </a:p>
          <a:p>
            <a:r>
              <a:rPr lang="en-US" sz="2000" dirty="0"/>
              <a:t>How many words/topics?</a:t>
            </a:r>
            <a:endParaRPr lang="en-US" sz="1600" dirty="0"/>
          </a:p>
          <a:p>
            <a:r>
              <a:rPr lang="en-US" sz="2000" dirty="0"/>
              <a:t>What variety of language does he use?</a:t>
            </a:r>
          </a:p>
          <a:p>
            <a:pPr lvl="1"/>
            <a:r>
              <a:rPr lang="en-US" sz="1600" dirty="0"/>
              <a:t>How do the word frequencies deviate from each other in the play?</a:t>
            </a:r>
          </a:p>
          <a:p>
            <a:r>
              <a:rPr lang="en-US" sz="2000" dirty="0"/>
              <a:t>Does he use some words more commonly than other authors?</a:t>
            </a:r>
          </a:p>
          <a:p>
            <a:pPr lvl="1"/>
            <a:r>
              <a:rPr lang="en-US" sz="1600" dirty="0"/>
              <a:t>How do the frequencies deviate from frequencies in other plays?</a:t>
            </a:r>
          </a:p>
          <a:p>
            <a:r>
              <a:rPr lang="en-US" sz="2000" dirty="0"/>
              <a:t>What model describes the word frequency distribution in Shakespearian plays?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294980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2A2E-C811-ED46-AFB4-625F7389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 and Classifiers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E314C-4EA7-0A4F-88EE-8EFE9B1E1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Language is incredibly complex and nuanced</a:t>
            </a:r>
          </a:p>
          <a:p>
            <a:r>
              <a:rPr lang="en-US" dirty="0"/>
              <a:t>Trying to ascertain the emotional sentiment of a piece of text is still a developing area of study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the moment, a lot of sentiment analysis simply looks at whether a text has a positive or negative connotation</a:t>
            </a:r>
          </a:p>
          <a:p>
            <a:pPr lvl="1"/>
            <a:r>
              <a:rPr lang="en-US" dirty="0"/>
              <a:t>Polarity is positive or negative</a:t>
            </a:r>
          </a:p>
          <a:p>
            <a:pPr lvl="1"/>
            <a:r>
              <a:rPr lang="en-US" dirty="0"/>
              <a:t>Emoji is happy or not</a:t>
            </a:r>
          </a:p>
          <a:p>
            <a:r>
              <a:rPr lang="en-US" dirty="0"/>
              <a:t>Binary Classification problem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C55DCE-C7FE-8047-8A0B-34037CC706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40" b="26751"/>
          <a:stretch/>
        </p:blipFill>
        <p:spPr>
          <a:xfrm>
            <a:off x="5482541" y="4644905"/>
            <a:ext cx="3094299" cy="131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2616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to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6C055-07AF-C54F-B0B0-FF7056B04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Is an email spam or not?</a:t>
            </a:r>
          </a:p>
          <a:p>
            <a:r>
              <a:rPr lang="en-US" dirty="0"/>
              <a:t>Rule based method</a:t>
            </a:r>
          </a:p>
          <a:p>
            <a:pPr lvl="1"/>
            <a:r>
              <a:rPr lang="en-US" dirty="0"/>
              <a:t>Manually write a list of rules that labels email as spam or not based on the words in the email (identifying keywords)</a:t>
            </a:r>
          </a:p>
          <a:p>
            <a:pPr lvl="1"/>
            <a:r>
              <a:rPr lang="en-US" dirty="0"/>
              <a:t>May be difficult, and may not be easy to update</a:t>
            </a:r>
          </a:p>
          <a:p>
            <a:r>
              <a:rPr lang="en-US" dirty="0"/>
              <a:t>Machine learning method</a:t>
            </a:r>
          </a:p>
          <a:p>
            <a:pPr lvl="1"/>
            <a:r>
              <a:rPr lang="en-US" dirty="0"/>
              <a:t>Use the computer to tailor rules based on historical data</a:t>
            </a:r>
          </a:p>
          <a:p>
            <a:pPr lvl="1"/>
            <a:r>
              <a:rPr lang="en-US" dirty="0"/>
              <a:t>If you have a large amount of examples (like 100s of emails in your folder that you’ve already manually classified as spam and 1000s that you said were ok)</a:t>
            </a:r>
          </a:p>
          <a:p>
            <a:pPr lvl="1"/>
            <a:r>
              <a:rPr lang="en-US" dirty="0"/>
              <a:t>And/or if the patterns are dynamic (spam senders getting smarter)</a:t>
            </a:r>
          </a:p>
        </p:txBody>
      </p:sp>
    </p:spTree>
    <p:extLst>
      <p:ext uri="{BB962C8B-B14F-4D97-AF65-F5344CB8AC3E}">
        <p14:creationId xmlns:p14="http://schemas.microsoft.com/office/powerpoint/2010/main" val="34554995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A75190B-A1EA-124E-B2E5-FA3416D8740E}"/>
              </a:ext>
            </a:extLst>
          </p:cNvPr>
          <p:cNvSpPr txBox="1"/>
          <p:nvPr/>
        </p:nvSpPr>
        <p:spPr>
          <a:xfrm>
            <a:off x="3442142" y="2974692"/>
            <a:ext cx="4076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Sentiment Notebook</a:t>
            </a:r>
          </a:p>
        </p:txBody>
      </p:sp>
    </p:spTree>
    <p:extLst>
      <p:ext uri="{BB962C8B-B14F-4D97-AF65-F5344CB8AC3E}">
        <p14:creationId xmlns:p14="http://schemas.microsoft.com/office/powerpoint/2010/main" val="2761815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62182-F363-8846-B83A-F3571C573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Data Visualization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494A48-AE8D-A547-BC23-91CC4DABCAA7}"/>
              </a:ext>
            </a:extLst>
          </p:cNvPr>
          <p:cNvSpPr txBox="1"/>
          <p:nvPr/>
        </p:nvSpPr>
        <p:spPr>
          <a:xfrm>
            <a:off x="133815" y="6423102"/>
            <a:ext cx="92449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peerchristensen.netlify.app</a:t>
            </a:r>
            <a:r>
              <a:rPr lang="en-US" sz="1400" dirty="0"/>
              <a:t>/post/fair-is-foul-and-foul-is-fair-a-tidytext-entiment-analysis-of-shakespeare-s-tragedies/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4FBB82-4B86-2242-BA9F-2FBB017B8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707" y="1799062"/>
            <a:ext cx="7638585" cy="381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008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62182-F363-8846-B83A-F3571C573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Data Visualization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A5C883-7FAB-6044-B6FB-484F2390C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12" y="2129742"/>
            <a:ext cx="5142665" cy="25713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494A48-AE8D-A547-BC23-91CC4DABCAA7}"/>
              </a:ext>
            </a:extLst>
          </p:cNvPr>
          <p:cNvSpPr txBox="1"/>
          <p:nvPr/>
        </p:nvSpPr>
        <p:spPr>
          <a:xfrm>
            <a:off x="133815" y="6423102"/>
            <a:ext cx="92449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peerchristensen.netlify.app</a:t>
            </a:r>
            <a:r>
              <a:rPr lang="en-US" sz="1400" dirty="0"/>
              <a:t>/post/fair-is-foul-and-foul-is-fair-a-tidytext-entiment-analysis-of-shakespeare-s-tragedies/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A06427EA-C919-A645-8244-7298EE23C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3722" y="1745880"/>
            <a:ext cx="6076708" cy="4351338"/>
          </a:xfrm>
        </p:spPr>
        <p:txBody>
          <a:bodyPr>
            <a:normAutofit/>
          </a:bodyPr>
          <a:lstStyle/>
          <a:p>
            <a:r>
              <a:rPr lang="en-US" sz="2000" dirty="0"/>
              <a:t>How do we visualize differences between scenes (which have hundreds of words) with one single bar per scene?</a:t>
            </a:r>
          </a:p>
          <a:p>
            <a:r>
              <a:rPr lang="en-US" sz="2000" dirty="0"/>
              <a:t>How do we visualize categorical differences?</a:t>
            </a:r>
          </a:p>
          <a:p>
            <a:r>
              <a:rPr lang="en-US" sz="2000" dirty="0"/>
              <a:t>Does sentiment evolve similarly in other </a:t>
            </a:r>
            <a:r>
              <a:rPr lang="en-US" sz="2000" dirty="0" err="1"/>
              <a:t>Shakesperean</a:t>
            </a:r>
            <a:r>
              <a:rPr lang="en-US" sz="2000" dirty="0"/>
              <a:t> tragedies? In general tragedies?</a:t>
            </a:r>
          </a:p>
          <a:p>
            <a:r>
              <a:rPr lang="en-US" sz="2000" dirty="0"/>
              <a:t>Can we model the evolution of sentiment in a play?</a:t>
            </a:r>
          </a:p>
          <a:p>
            <a:r>
              <a:rPr lang="en-US" sz="2000" dirty="0"/>
              <a:t>What model underlies the sentiment evolution of tragedies?</a:t>
            </a:r>
          </a:p>
        </p:txBody>
      </p:sp>
    </p:spTree>
    <p:extLst>
      <p:ext uri="{BB962C8B-B14F-4D97-AF65-F5344CB8AC3E}">
        <p14:creationId xmlns:p14="http://schemas.microsoft.com/office/powerpoint/2010/main" val="3964090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Analysis with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6C055-07AF-C54F-B0B0-FF7056B04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Specifically for text we’ll be looking at today:</a:t>
            </a:r>
          </a:p>
          <a:p>
            <a:pPr lvl="1"/>
            <a:r>
              <a:rPr lang="en-US" dirty="0"/>
              <a:t>Auto-summarize text </a:t>
            </a:r>
          </a:p>
          <a:p>
            <a:pPr lvl="1"/>
            <a:r>
              <a:rPr lang="en-US" dirty="0"/>
              <a:t>Identify frequent words and distinctively frequent words in a text</a:t>
            </a:r>
          </a:p>
          <a:p>
            <a:pPr lvl="1"/>
            <a:r>
              <a:rPr lang="en-US" dirty="0"/>
              <a:t>Identify topics in news posts</a:t>
            </a:r>
          </a:p>
          <a:p>
            <a:pPr lvl="1"/>
            <a:r>
              <a:rPr lang="en-US" dirty="0"/>
              <a:t>Identify sentiments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657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the realm on Natural Language Processing (NLP)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6C055-07AF-C54F-B0B0-FF7056B04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Common tasks:</a:t>
            </a:r>
          </a:p>
          <a:p>
            <a:pPr lvl="1"/>
            <a:r>
              <a:rPr lang="en-US" dirty="0"/>
              <a:t>Tokenization</a:t>
            </a:r>
          </a:p>
          <a:p>
            <a:pPr lvl="1"/>
            <a:r>
              <a:rPr lang="en-US" dirty="0"/>
              <a:t>Removing </a:t>
            </a:r>
            <a:r>
              <a:rPr lang="en-US" dirty="0" err="1"/>
              <a:t>stopwords</a:t>
            </a:r>
            <a:endParaRPr lang="en-US" dirty="0"/>
          </a:p>
          <a:p>
            <a:pPr lvl="1"/>
            <a:r>
              <a:rPr lang="en-US" dirty="0"/>
              <a:t>Identifying pairs/triples/</a:t>
            </a:r>
            <a:r>
              <a:rPr lang="en-US" dirty="0" err="1"/>
              <a:t>etc</a:t>
            </a:r>
            <a:r>
              <a:rPr lang="en-US" dirty="0"/>
              <a:t> of words</a:t>
            </a:r>
          </a:p>
          <a:p>
            <a:pPr lvl="1"/>
            <a:r>
              <a:rPr lang="en-US" dirty="0"/>
              <a:t>Word sense disambiguation</a:t>
            </a:r>
          </a:p>
          <a:p>
            <a:pPr lvl="1"/>
            <a:r>
              <a:rPr lang="en-US" dirty="0"/>
              <a:t>Parts of speech tagging</a:t>
            </a:r>
          </a:p>
          <a:p>
            <a:pPr lvl="1"/>
            <a:r>
              <a:rPr lang="en-US" dirty="0"/>
              <a:t>Stemming</a:t>
            </a:r>
          </a:p>
          <a:p>
            <a:pPr lvl="1"/>
            <a:r>
              <a:rPr lang="en-US" dirty="0"/>
              <a:t>Lemmatization</a:t>
            </a:r>
          </a:p>
        </p:txBody>
      </p:sp>
    </p:spTree>
    <p:extLst>
      <p:ext uri="{BB962C8B-B14F-4D97-AF65-F5344CB8AC3E}">
        <p14:creationId xmlns:p14="http://schemas.microsoft.com/office/powerpoint/2010/main" val="3865736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D711-ED16-C44B-BE2A-17AA89E4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Tasks:  Tokenization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E16875-7707-654A-B942-A169ABFFA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Once upon a time, there was a cat.  It was black and fluffy.</a:t>
            </a:r>
          </a:p>
        </p:txBody>
      </p:sp>
    </p:spTree>
    <p:extLst>
      <p:ext uri="{BB962C8B-B14F-4D97-AF65-F5344CB8AC3E}">
        <p14:creationId xmlns:p14="http://schemas.microsoft.com/office/powerpoint/2010/main" val="422451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10513</TotalTime>
  <Words>1591</Words>
  <Application>Microsoft Macintosh PowerPoint</Application>
  <PresentationFormat>Widescreen</PresentationFormat>
  <Paragraphs>276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Calibri Light</vt:lpstr>
      <vt:lpstr>Office Theme</vt:lpstr>
      <vt:lpstr>PowerPoint Presentation</vt:lpstr>
      <vt:lpstr>Text Analysis</vt:lpstr>
      <vt:lpstr>Text Analysis</vt:lpstr>
      <vt:lpstr>Text Analysis</vt:lpstr>
      <vt:lpstr>NLP Data Visualization</vt:lpstr>
      <vt:lpstr>NLP Data Visualization</vt:lpstr>
      <vt:lpstr>Text Analysis with Code</vt:lpstr>
      <vt:lpstr>This is the realm on Natural Language Processing (NLP)</vt:lpstr>
      <vt:lpstr>NLP Tasks:  Tokenization</vt:lpstr>
      <vt:lpstr>NLP Tasks:  Tokenization</vt:lpstr>
      <vt:lpstr>NLP Tasks:  Tokenization</vt:lpstr>
      <vt:lpstr>NLP Tasks:  Remove Stopwords</vt:lpstr>
      <vt:lpstr>NLP Tasks:  Remove Stopwords</vt:lpstr>
      <vt:lpstr>NLP Tasks:  N-Grams</vt:lpstr>
      <vt:lpstr>NLP Tasks:  Word Sense Disambiguation</vt:lpstr>
      <vt:lpstr>NLP Tasks:  Part-of-speech tagging</vt:lpstr>
      <vt:lpstr>NLP Tasks:  Stemming</vt:lpstr>
      <vt:lpstr>NLP Tasks:  Stemming</vt:lpstr>
      <vt:lpstr>NLP Tasks:  Lemmatization</vt:lpstr>
      <vt:lpstr>Challenges of NLP</vt:lpstr>
      <vt:lpstr>PowerPoint Presentation</vt:lpstr>
      <vt:lpstr>Using NLP to wrangle text</vt:lpstr>
      <vt:lpstr>Using NLP to wrangle text</vt:lpstr>
      <vt:lpstr>Auto-bulleter</vt:lpstr>
      <vt:lpstr>Auto-bulleter</vt:lpstr>
      <vt:lpstr>Auto-bulleter</vt:lpstr>
      <vt:lpstr>Auto-bulleter</vt:lpstr>
      <vt:lpstr>PowerPoint Presentation</vt:lpstr>
      <vt:lpstr>Distinguishing word usage</vt:lpstr>
      <vt:lpstr>Distinguishing word usage</vt:lpstr>
      <vt:lpstr>PowerPoint Presentation</vt:lpstr>
      <vt:lpstr>Text analysis</vt:lpstr>
      <vt:lpstr>Text analysis</vt:lpstr>
      <vt:lpstr>Classification</vt:lpstr>
      <vt:lpstr>Clustering</vt:lpstr>
      <vt:lpstr>PowerPoint Presentation</vt:lpstr>
      <vt:lpstr>Sentiment Analysis and Classifiers</vt:lpstr>
      <vt:lpstr>Sentiment Analysis and Classifiers</vt:lpstr>
      <vt:lpstr>Sentiment Analysis and Classifiers</vt:lpstr>
      <vt:lpstr>Sentiment Analysis and Classifiers</vt:lpstr>
      <vt:lpstr>Methods to classification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for the Humanities</dc:title>
  <dc:creator>Winjum, Benjamin</dc:creator>
  <cp:lastModifiedBy>Winjum, Benjamin</cp:lastModifiedBy>
  <cp:revision>270</cp:revision>
  <dcterms:created xsi:type="dcterms:W3CDTF">2021-12-22T03:01:51Z</dcterms:created>
  <dcterms:modified xsi:type="dcterms:W3CDTF">2022-03-01T21:15:40Z</dcterms:modified>
</cp:coreProperties>
</file>

<file path=docProps/thumbnail.jpeg>
</file>